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2"/>
  </p:notesMasterIdLst>
  <p:handoutMasterIdLst>
    <p:handoutMasterId r:id="rId33"/>
  </p:handoutMasterIdLst>
  <p:sldIdLst>
    <p:sldId id="450" r:id="rId2"/>
    <p:sldId id="409" r:id="rId3"/>
    <p:sldId id="410" r:id="rId4"/>
    <p:sldId id="411" r:id="rId5"/>
    <p:sldId id="412" r:id="rId6"/>
    <p:sldId id="406" r:id="rId7"/>
    <p:sldId id="414" r:id="rId8"/>
    <p:sldId id="415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44" r:id="rId17"/>
    <p:sldId id="440" r:id="rId18"/>
    <p:sldId id="445" r:id="rId19"/>
    <p:sldId id="448" r:id="rId20"/>
    <p:sldId id="426" r:id="rId21"/>
    <p:sldId id="429" r:id="rId22"/>
    <p:sldId id="430" r:id="rId23"/>
    <p:sldId id="431" r:id="rId24"/>
    <p:sldId id="432" r:id="rId25"/>
    <p:sldId id="433" r:id="rId26"/>
    <p:sldId id="434" r:id="rId27"/>
    <p:sldId id="435" r:id="rId28"/>
    <p:sldId id="436" r:id="rId29"/>
    <p:sldId id="446" r:id="rId30"/>
    <p:sldId id="439" r:id="rId31"/>
  </p:sldIdLst>
  <p:sldSz cx="28295600" cy="11704638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7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7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7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7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7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7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7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7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7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989"/>
    <a:srgbClr val="FF4F4F"/>
    <a:srgbClr val="FF8F8F"/>
    <a:srgbClr val="0000FF"/>
    <a:srgbClr val="FFFFCC"/>
    <a:srgbClr val="FFFF66"/>
    <a:srgbClr val="FF0000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546" autoAdjust="0"/>
    <p:restoredTop sz="67055" autoAdjust="0"/>
  </p:normalViewPr>
  <p:slideViewPr>
    <p:cSldViewPr snapToGrid="0">
      <p:cViewPr varScale="1">
        <p:scale>
          <a:sx n="50" d="100"/>
          <a:sy n="50" d="100"/>
        </p:scale>
        <p:origin x="-168" y="-228"/>
      </p:cViewPr>
      <p:guideLst>
        <p:guide orient="horz" pos="3687"/>
        <p:guide pos="8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 b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 b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 b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 b="0"/>
            </a:lvl1pPr>
          </a:lstStyle>
          <a:p>
            <a:pPr>
              <a:defRPr/>
            </a:pPr>
            <a:fld id="{9C1B8E63-B6BE-4E6E-9E5F-26B069794E9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 b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 b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1087438" y="768350"/>
            <a:ext cx="9274176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Click to edit Master text styles</a:t>
            </a:r>
          </a:p>
          <a:p>
            <a:pPr lvl="1"/>
            <a:r>
              <a:rPr lang="de-DE" noProof="0" smtClean="0"/>
              <a:t>Second level</a:t>
            </a:r>
          </a:p>
          <a:p>
            <a:pPr lvl="2"/>
            <a:r>
              <a:rPr lang="de-DE" noProof="0" smtClean="0"/>
              <a:t>Third level</a:t>
            </a:r>
          </a:p>
          <a:p>
            <a:pPr lvl="3"/>
            <a:r>
              <a:rPr lang="de-DE" noProof="0" smtClean="0"/>
              <a:t>Fourth level</a:t>
            </a:r>
          </a:p>
          <a:p>
            <a:pPr lvl="4"/>
            <a:r>
              <a:rPr lang="de-DE" noProof="0" smtClean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 b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 b="0"/>
            </a:lvl1pPr>
          </a:lstStyle>
          <a:p>
            <a:pPr>
              <a:defRPr/>
            </a:pPr>
            <a:fld id="{47AEDAEB-0668-45ED-BEA0-E60C3EAA55C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B0D539-B463-4DF4-928B-99F149C01044}" type="slidenum">
              <a:rPr lang="de-DE" smtClean="0"/>
              <a:pPr/>
              <a:t>1</a:t>
            </a:fld>
            <a:endParaRPr lang="de-DE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24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26</a:t>
            </a:fld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27</a:t>
            </a:fld>
            <a:endParaRPr lang="de-DE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28</a:t>
            </a:fld>
            <a:endParaRPr lang="de-DE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29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30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AEDAEB-0668-45ED-BEA0-E60C3EAA55C8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122965" y="3635375"/>
            <a:ext cx="24051259" cy="25098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244341" y="6632575"/>
            <a:ext cx="19806920" cy="29908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0A66A-E6A1-4D4E-B1F5-78940EC132C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99B71-A760-473A-9A85-D875C021BF2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20510341" y="468313"/>
            <a:ext cx="6370480" cy="998696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398902" y="468313"/>
            <a:ext cx="18959005" cy="9986962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E71B5-3E4B-4C6B-A10D-EC8A0409CDA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34A3B-61D1-4E79-BAEC-619FE0DFE86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35702" y="7521575"/>
            <a:ext cx="24051261" cy="2324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235702" y="4960939"/>
            <a:ext cx="24051261" cy="25606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50F37-FAFB-4BBE-8145-2C5B40FF915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398902" y="3260725"/>
            <a:ext cx="12664742" cy="7194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4216078" y="3260725"/>
            <a:ext cx="12664742" cy="7194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0459B-84D0-4409-85CC-FBC977B12F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14781" y="2619375"/>
            <a:ext cx="12502781" cy="1092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414781" y="3711575"/>
            <a:ext cx="12502781" cy="6743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14373276" y="2619375"/>
            <a:ext cx="12507545" cy="1092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14373276" y="3711575"/>
            <a:ext cx="12507545" cy="6743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5A342-98D3-40D2-8CFA-BB9B2CFCF3F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BB2AF-9467-4555-B365-3646493A0F3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D41DD-FE93-4905-8EA5-0D1733C041E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781" y="466725"/>
            <a:ext cx="9309601" cy="19827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062596" y="466725"/>
            <a:ext cx="15818225" cy="99885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414781" y="2449513"/>
            <a:ext cx="9309601" cy="8005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6FD41-D3DF-4DD8-A52E-0D45ACE1FF3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46383" y="8193089"/>
            <a:ext cx="16977360" cy="9667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546383" y="1046163"/>
            <a:ext cx="16977360" cy="7023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546383" y="9159876"/>
            <a:ext cx="16977360" cy="1374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CD458-08F5-4A79-A343-B9842C5865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14463" y="468313"/>
            <a:ext cx="25466675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20" rIns="91434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98588" y="3260725"/>
            <a:ext cx="25482550" cy="719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20" rIns="91434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14463" y="10658475"/>
            <a:ext cx="6602412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20" rIns="91434" bIns="45720" numCol="1" anchor="t" anchorCtr="0" compatLnSpc="1">
            <a:prstTxWarp prst="textNoShape">
              <a:avLst/>
            </a:prstTxWarp>
          </a:bodyPr>
          <a:lstStyle>
            <a:lvl1pPr>
              <a:defRPr sz="15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667875" y="10658475"/>
            <a:ext cx="8961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20" rIns="91434" bIns="45720" numCol="1" anchor="t" anchorCtr="0" compatLnSpc="1">
            <a:prstTxWarp prst="textNoShape">
              <a:avLst/>
            </a:prstTxWarp>
          </a:bodyPr>
          <a:lstStyle>
            <a:lvl1pPr algn="ctr">
              <a:defRPr sz="15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278725" y="10658475"/>
            <a:ext cx="66024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20" rIns="91434" bIns="45720" numCol="1" anchor="t" anchorCtr="0" compatLnSpc="1">
            <a:prstTxWarp prst="textNoShape">
              <a:avLst/>
            </a:prstTxWarp>
          </a:bodyPr>
          <a:lstStyle>
            <a:lvl1pPr algn="r">
              <a:defRPr sz="15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54CBECA-8354-43CF-911F-3F41330D9DC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500">
          <a:solidFill>
            <a:schemeClr val="bg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500">
          <a:solidFill>
            <a:schemeClr val="bg1"/>
          </a:solidFill>
          <a:latin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500">
          <a:solidFill>
            <a:schemeClr val="bg1"/>
          </a:solidFill>
          <a:latin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500">
          <a:solidFill>
            <a:schemeClr val="bg1"/>
          </a:solidFill>
          <a:latin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500">
          <a:solidFill>
            <a:schemeClr val="bg1"/>
          </a:solidFill>
          <a:latin typeface="Arial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500">
          <a:solidFill>
            <a:schemeClr val="bg1"/>
          </a:solidFill>
          <a:latin typeface="Arial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500">
          <a:solidFill>
            <a:schemeClr val="bg1"/>
          </a:solidFill>
          <a:latin typeface="Arial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500">
          <a:solidFill>
            <a:schemeClr val="bg1"/>
          </a:solidFill>
          <a:latin typeface="Arial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500">
          <a:solidFill>
            <a:schemeClr val="bg1"/>
          </a:solidFill>
          <a:latin typeface="Arial" charset="0"/>
        </a:defRPr>
      </a:lvl9pPr>
    </p:titleStyle>
    <p:bodyStyle>
      <a:lvl1pPr marL="341313" indent="-341313" algn="r" defTabSz="912813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1363" indent="-285750" algn="l" defTabSz="912813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bg1"/>
          </a:solidFill>
          <a:latin typeface="+mn-lt"/>
        </a:defRPr>
      </a:lvl2pPr>
      <a:lvl3pPr marL="1143000" indent="-230188" algn="l" defTabSz="91281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</a:defRPr>
      </a:lvl3pPr>
      <a:lvl4pPr marL="1598613" indent="-225425" algn="l" defTabSz="912813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8988" indent="-230188" algn="l" defTabSz="912813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6188" indent="-230188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3388" indent="-230188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30588" indent="-230188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7788" indent="-230188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GK-Talk\gigademo.wmv" TargetMode="Externa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life\msr_interview\talk\old_slides\proj_warp_ts.avi" TargetMode="Externa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GK-Talk\projection.wmv" TargetMode="Externa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GK-Talk\tonemapping.wmv" TargetMode="Externa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%22C:/Program%20Files/Mozilla%20Firefox/firefox.exe%22%20http:/research.microsoft.com/ivm/hdview/hdgigapixel.htm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apers\BIGpicture\Talk\Squamish.wmv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6897688" y="8270897"/>
            <a:ext cx="14501812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52500"/>
            <a:r>
              <a:rPr lang="de-DE" sz="5400" b="0" dirty="0" smtClean="0">
                <a:solidFill>
                  <a:schemeClr val="bg1"/>
                </a:solidFill>
                <a:latin typeface="Verdana" pitchFamily="34" charset="0"/>
              </a:rPr>
              <a:t>DFG </a:t>
            </a:r>
            <a:r>
              <a:rPr lang="de-DE" sz="5400" b="0" dirty="0">
                <a:solidFill>
                  <a:schemeClr val="bg1"/>
                </a:solidFill>
                <a:latin typeface="Verdana" pitchFamily="34" charset="0"/>
              </a:rPr>
              <a:t>Colloquium </a:t>
            </a:r>
          </a:p>
          <a:p>
            <a:pPr algn="ctr" defTabSz="952500"/>
            <a:r>
              <a:rPr lang="de-DE" sz="5400" b="0" dirty="0">
                <a:solidFill>
                  <a:schemeClr val="bg1"/>
                </a:solidFill>
                <a:latin typeface="Verdana" pitchFamily="34" charset="0"/>
              </a:rPr>
              <a:t>Konstanz, 26 June, 2008</a:t>
            </a:r>
          </a:p>
        </p:txBody>
      </p:sp>
      <p:pic>
        <p:nvPicPr>
          <p:cNvPr id="6149" name="Grafik 7" descr="GK_Logo_black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493713"/>
            <a:ext cx="2798763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8" descr="D:\Daten\Uni-HCI\inteHRDis\images&amp;logos\UniKnLogo_black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25375" y="493713"/>
            <a:ext cx="2566988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feld 17"/>
          <p:cNvSpPr txBox="1"/>
          <p:nvPr/>
        </p:nvSpPr>
        <p:spPr>
          <a:xfrm>
            <a:off x="8391236" y="4281063"/>
            <a:ext cx="11513129" cy="280076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de-DE" sz="4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Johannes Kopf</a:t>
            </a:r>
          </a:p>
          <a:p>
            <a:r>
              <a:rPr lang="de-DE" sz="4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Matt </a:t>
            </a:r>
            <a:r>
              <a:rPr lang="de-DE" sz="44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Uyttendaele</a:t>
            </a:r>
            <a:endParaRPr lang="de-DE" sz="44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de-DE" sz="4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Oliver </a:t>
            </a:r>
            <a:r>
              <a:rPr lang="de-DE" sz="44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Deussen</a:t>
            </a:r>
            <a:endParaRPr lang="de-DE" sz="44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de-DE" sz="4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Michael F. Cohen</a:t>
            </a:r>
          </a:p>
          <a:p>
            <a:pPr algn="r"/>
            <a:r>
              <a:rPr lang="de-DE" sz="4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Universität Konstanz</a:t>
            </a:r>
          </a:p>
          <a:p>
            <a:pPr algn="r"/>
            <a:r>
              <a:rPr lang="de-DE" sz="4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Microsoft Research</a:t>
            </a:r>
          </a:p>
          <a:p>
            <a:pPr algn="r"/>
            <a:r>
              <a:rPr lang="de-DE" sz="4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Universität Konstanz</a:t>
            </a:r>
          </a:p>
          <a:p>
            <a:pPr algn="r"/>
            <a:r>
              <a:rPr lang="de-DE" sz="4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Microsoft Research</a:t>
            </a:r>
            <a:endParaRPr lang="de-DE" sz="4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0" y="415629"/>
            <a:ext cx="28295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8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Capturing</a:t>
            </a:r>
            <a:r>
              <a:rPr lang="de-DE" sz="8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de-DE" sz="88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</a:t>
            </a:r>
            <a:r>
              <a:rPr lang="de-DE" sz="8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de-DE" sz="88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Viewing</a:t>
            </a:r>
            <a:r>
              <a:rPr lang="de-DE" sz="8800" dirty="0">
                <a:solidFill>
                  <a:schemeClr val="accent6">
                    <a:lumMod val="40000"/>
                    <a:lumOff val="6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de-DE" sz="8800" dirty="0">
                <a:solidFill>
                  <a:schemeClr val="accent6">
                    <a:lumMod val="40000"/>
                    <a:lumOff val="6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de-DE" sz="8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Gigapixel Images</a:t>
            </a:r>
            <a:endParaRPr lang="de-DE" sz="8800" dirty="0">
              <a:solidFill>
                <a:schemeClr val="accent6">
                  <a:lumMod val="40000"/>
                  <a:lumOff val="6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MG_6583.JPG"/>
          <p:cNvPicPr>
            <a:picLocks noChangeAspect="1"/>
          </p:cNvPicPr>
          <p:nvPr/>
        </p:nvPicPr>
        <p:blipFill>
          <a:blip r:embed="rId3" cstate="print"/>
          <a:srcRect l="16667" r="8333"/>
          <a:stretch>
            <a:fillRect/>
          </a:stretch>
        </p:blipFill>
        <p:spPr>
          <a:xfrm>
            <a:off x="18975530" y="4621356"/>
            <a:ext cx="5062500" cy="4500000"/>
          </a:xfrm>
          <a:prstGeom prst="rect">
            <a:avLst/>
          </a:prstGeom>
        </p:spPr>
      </p:pic>
      <p:pic>
        <p:nvPicPr>
          <p:cNvPr id="11" name="Picture 10" descr="map-F8-00-4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3567699" y="5371356"/>
            <a:ext cx="4500000" cy="3000000"/>
          </a:xfrm>
          <a:prstGeom prst="rect">
            <a:avLst/>
          </a:prstGeom>
        </p:spPr>
      </p:pic>
      <p:pic>
        <p:nvPicPr>
          <p:cNvPr id="13" name="Grafik 12" descr="pipeline_0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2740" y="0"/>
            <a:ext cx="7930119" cy="11704638"/>
          </a:xfrm>
          <a:prstGeom prst="rect">
            <a:avLst/>
          </a:prstGeom>
        </p:spPr>
      </p:pic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8116550" y="1210975"/>
            <a:ext cx="10179049" cy="1443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err="1" smtClean="0">
                <a:solidFill>
                  <a:schemeClr val="bg1"/>
                </a:solidFill>
                <a:latin typeface="Calibri" pitchFamily="34" charset="0"/>
              </a:rPr>
              <a:t>DeVignette</a:t>
            </a:r>
            <a:endParaRPr lang="en-US" sz="115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chicro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8674" y="5486400"/>
            <a:ext cx="4114800" cy="3678034"/>
          </a:xfrm>
          <a:prstGeom prst="rect">
            <a:avLst/>
          </a:prstGeom>
          <a:ln w="254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11" name="Grafik 10" descr="pipeline_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2740" y="0"/>
            <a:ext cx="7930119" cy="11704638"/>
          </a:xfrm>
          <a:prstGeom prst="rect">
            <a:avLst/>
          </a:prstGeom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8116550" y="1210975"/>
            <a:ext cx="10179049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  <a:t>White</a:t>
            </a:r>
            <a:b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  <a:t>Balance</a:t>
            </a:r>
            <a:endParaRPr lang="en-US" sz="115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pipeline_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2740" y="0"/>
            <a:ext cx="7930119" cy="11704638"/>
          </a:xfrm>
          <a:prstGeom prst="rect">
            <a:avLst/>
          </a:prstGeom>
        </p:spPr>
      </p:pic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8116550" y="1210975"/>
            <a:ext cx="10179049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  <a:t>Exposure</a:t>
            </a:r>
            <a:b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  <a:t>Balance</a:t>
            </a:r>
            <a:endParaRPr lang="en-US" sz="115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pipeline_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2740" y="0"/>
            <a:ext cx="7930119" cy="11704638"/>
          </a:xfrm>
          <a:prstGeom prst="rect">
            <a:avLst/>
          </a:prstGeom>
        </p:spPr>
      </p:pic>
      <p:pic>
        <p:nvPicPr>
          <p:cNvPr id="12" name="Grafik 11" descr="feature_point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151" y="2981325"/>
            <a:ext cx="6032500" cy="7620000"/>
          </a:xfrm>
          <a:prstGeom prst="rect">
            <a:avLst/>
          </a:prstGeom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8116550" y="1210975"/>
            <a:ext cx="10179049" cy="272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  <a:t>Feature</a:t>
            </a:r>
            <a:b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  <a:t>Points</a:t>
            </a:r>
            <a:endParaRPr lang="en-US" sz="115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pipeline_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2740" y="0"/>
            <a:ext cx="7930119" cy="11704638"/>
          </a:xfrm>
          <a:prstGeom prst="rect">
            <a:avLst/>
          </a:prstGeom>
        </p:spPr>
      </p:pic>
      <p:pic>
        <p:nvPicPr>
          <p:cNvPr id="10" name="Picture 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91200" y="2980800"/>
            <a:ext cx="6031414" cy="76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8116550" y="1210975"/>
            <a:ext cx="10179049" cy="272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  <a:t>Feature</a:t>
            </a:r>
            <a:b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  <a:t>Matches</a:t>
            </a:r>
            <a:endParaRPr lang="en-US" sz="115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step6-hd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37435" y="1085850"/>
            <a:ext cx="6777625" cy="9913938"/>
          </a:xfrm>
          <a:prstGeom prst="rect">
            <a:avLst/>
          </a:prstGeom>
          <a:solidFill>
            <a:srgbClr val="FF8989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8116550" y="1210975"/>
            <a:ext cx="10179049" cy="1443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  <a:t>Align</a:t>
            </a:r>
            <a:endParaRPr lang="en-US" sz="115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D:\public\docs\talks\BicPicture\KerryPark.PNG"/>
          <p:cNvPicPr>
            <a:picLocks noChangeAspect="1" noChangeArrowheads="1"/>
          </p:cNvPicPr>
          <p:nvPr/>
        </p:nvPicPr>
        <p:blipFill>
          <a:blip r:embed="rId3"/>
          <a:srcRect b="4365"/>
          <a:stretch>
            <a:fillRect/>
          </a:stretch>
        </p:blipFill>
        <p:spPr bwMode="auto">
          <a:xfrm>
            <a:off x="0" y="0"/>
            <a:ext cx="28295599" cy="1170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8116550" y="1210975"/>
            <a:ext cx="10179049" cy="1443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alibri" pitchFamily="34" charset="0"/>
              </a:rPr>
              <a:t>Tone Mapped</a:t>
            </a:r>
            <a:endParaRPr lang="en-US" sz="115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tJamesSrc"/>
          <p:cNvPicPr>
            <a:picLocks noChangeAspect="1" noChangeArrowheads="1"/>
          </p:cNvPicPr>
          <p:nvPr/>
        </p:nvPicPr>
        <p:blipFill>
          <a:blip r:embed="rId3"/>
          <a:srcRect l="14859"/>
          <a:stretch>
            <a:fillRect/>
          </a:stretch>
        </p:blipFill>
        <p:spPr bwMode="auto">
          <a:xfrm>
            <a:off x="0" y="0"/>
            <a:ext cx="28295600" cy="1170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-38132"/>
            <a:ext cx="25466675" cy="1951037"/>
          </a:xfrm>
          <a:effectLst/>
        </p:spPr>
        <p:txBody>
          <a:bodyPr/>
          <a:lstStyle/>
          <a:p>
            <a:r>
              <a:rPr lang="en-US" sz="11500" b="1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Radiometric Alignment</a:t>
            </a:r>
            <a:endParaRPr lang="de-DE" sz="115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James"/>
          <p:cNvPicPr>
            <a:picLocks noChangeAspect="1" noChangeArrowheads="1"/>
          </p:cNvPicPr>
          <p:nvPr/>
        </p:nvPicPr>
        <p:blipFill>
          <a:blip r:embed="rId4"/>
          <a:srcRect l="14851"/>
          <a:stretch>
            <a:fillRect/>
          </a:stretch>
        </p:blipFill>
        <p:spPr bwMode="auto">
          <a:xfrm>
            <a:off x="0" y="0"/>
            <a:ext cx="28576826" cy="117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-38132"/>
            <a:ext cx="25466675" cy="1951037"/>
          </a:xfrm>
          <a:effectLst/>
        </p:spPr>
        <p:txBody>
          <a:bodyPr/>
          <a:lstStyle/>
          <a:p>
            <a:r>
              <a:rPr lang="en-US" sz="11500" b="1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Radiometric Alignment</a:t>
            </a:r>
            <a:endParaRPr lang="de-DE" sz="11500" b="1" dirty="0">
              <a:latin typeface="Bookman Old Style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err="1" smtClean="0">
                <a:latin typeface="Bookman Old Style" pitchFamily="18" charset="0"/>
              </a:rPr>
              <a:t>Tile</a:t>
            </a:r>
            <a:r>
              <a:rPr lang="de-DE" sz="11500" b="1" dirty="0" smtClean="0">
                <a:latin typeface="Bookman Old Style" pitchFamily="18" charset="0"/>
              </a:rPr>
              <a:t> </a:t>
            </a:r>
            <a:r>
              <a:rPr lang="de-DE" sz="11500" b="1" dirty="0" err="1" smtClean="0">
                <a:latin typeface="Bookman Old Style" pitchFamily="18" charset="0"/>
              </a:rPr>
              <a:t>Pyramid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Picture 5" descr="great pyrami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4790" y="2676525"/>
            <a:ext cx="10100558" cy="734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tile_7_120_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482799" y="6587899"/>
            <a:ext cx="3568472" cy="3568472"/>
          </a:xfrm>
          <a:prstGeom prst="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5" name="Line 8"/>
          <p:cNvSpPr>
            <a:spLocks noChangeShapeType="1"/>
          </p:cNvSpPr>
          <p:nvPr/>
        </p:nvSpPr>
        <p:spPr bwMode="auto">
          <a:xfrm flipH="1" flipV="1">
            <a:off x="11756570" y="8000999"/>
            <a:ext cx="8719457" cy="3069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" name="Picture 9" descr="tile_0_0_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522928" y="2578554"/>
            <a:ext cx="3568472" cy="3568472"/>
          </a:xfrm>
          <a:prstGeom prst="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7" name="Picture 10" descr="tile_0_1_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435661" y="2578554"/>
            <a:ext cx="3568472" cy="3568472"/>
          </a:xfrm>
          <a:prstGeom prst="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8" name="Line 11"/>
          <p:cNvSpPr>
            <a:spLocks noChangeShapeType="1"/>
          </p:cNvSpPr>
          <p:nvPr/>
        </p:nvSpPr>
        <p:spPr bwMode="auto">
          <a:xfrm flipH="1" flipV="1">
            <a:off x="9797141" y="4278085"/>
            <a:ext cx="12507687" cy="13062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H="1">
            <a:off x="9797141" y="4082142"/>
            <a:ext cx="8392887" cy="13062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smtClean="0">
                <a:latin typeface="Bookman Old Style" pitchFamily="18" charset="0"/>
              </a:rPr>
              <a:t>B I G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Picture 6" descr="StJam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5549" y="2170868"/>
            <a:ext cx="21084502" cy="735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588588" y="9858509"/>
            <a:ext cx="1199071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3,600,000,000 Pixels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3698748" y="9981620"/>
            <a:ext cx="96443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Created from about </a:t>
            </a:r>
            <a:r>
              <a:rPr lang="en-US" sz="3600" dirty="0" smtClean="0">
                <a:solidFill>
                  <a:schemeClr val="bg1"/>
                </a:solidFill>
              </a:rPr>
              <a:t>800</a:t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8 Megapixel </a:t>
            </a:r>
            <a:r>
              <a:rPr lang="en-US" sz="3600" dirty="0">
                <a:solidFill>
                  <a:schemeClr val="bg1"/>
                </a:solidFill>
              </a:rPr>
              <a:t>Images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0970821" y="8190093"/>
            <a:ext cx="220084" cy="333996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H="1" flipV="1">
            <a:off x="11300603" y="8436633"/>
            <a:ext cx="4968815" cy="239814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lg" len="lg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Rechteck 8"/>
          <p:cNvSpPr/>
          <p:nvPr/>
        </p:nvSpPr>
        <p:spPr bwMode="auto">
          <a:xfrm>
            <a:off x="16286672" y="10575985"/>
            <a:ext cx="2708694" cy="569343"/>
          </a:xfrm>
          <a:prstGeom prst="rect">
            <a:avLst/>
          </a:prstGeom>
          <a:noFill/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2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7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smtClean="0">
                <a:latin typeface="Bookman Old Style" pitchFamily="18" charset="0"/>
              </a:rPr>
              <a:t>Viewer Demo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4" name="gigadem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563099" y="2806787"/>
            <a:ext cx="9169402" cy="6877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auto">
          <a:xfrm>
            <a:off x="20593050" y="0"/>
            <a:ext cx="4438650" cy="11704638"/>
          </a:xfrm>
          <a:prstGeom prst="rect">
            <a:avLst/>
          </a:prstGeom>
          <a:gradFill flip="none" rotWithShape="1">
            <a:gsLst>
              <a:gs pos="8000">
                <a:schemeClr val="tx1"/>
              </a:gs>
              <a:gs pos="16000">
                <a:schemeClr val="bg1"/>
              </a:gs>
              <a:gs pos="92000">
                <a:schemeClr val="bg1"/>
              </a:gs>
              <a:gs pos="100000">
                <a:schemeClr val="tx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2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7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en-US" sz="11500" b="1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Perspective Projection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Picture 16" descr="zoom_pers_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209" y="2376054"/>
            <a:ext cx="15981841" cy="8007927"/>
          </a:xfrm>
          <a:prstGeom prst="rect">
            <a:avLst/>
          </a:prstGeom>
        </p:spPr>
      </p:pic>
      <p:pic>
        <p:nvPicPr>
          <p:cNvPr id="4" name="Picture 17" descr="zoom_pers_0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209" y="2376054"/>
            <a:ext cx="15981841" cy="8007927"/>
          </a:xfrm>
          <a:prstGeom prst="rect">
            <a:avLst/>
          </a:prstGeom>
        </p:spPr>
      </p:pic>
      <p:pic>
        <p:nvPicPr>
          <p:cNvPr id="5" name="Picture 18" descr="zoom_pers_0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209" y="2376054"/>
            <a:ext cx="15981841" cy="8007927"/>
          </a:xfrm>
          <a:prstGeom prst="rect">
            <a:avLst/>
          </a:prstGeom>
        </p:spPr>
      </p:pic>
      <p:pic>
        <p:nvPicPr>
          <p:cNvPr id="6" name="Picture 9" descr="proj_pers_0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62323" y="2067790"/>
            <a:ext cx="4312227" cy="8624454"/>
          </a:xfrm>
          <a:prstGeom prst="rect">
            <a:avLst/>
          </a:prstGeom>
        </p:spPr>
      </p:pic>
      <p:pic>
        <p:nvPicPr>
          <p:cNvPr id="7" name="Picture 10" descr="proj_pers_0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662323" y="2064742"/>
            <a:ext cx="4312227" cy="8624454"/>
          </a:xfrm>
          <a:prstGeom prst="rect">
            <a:avLst/>
          </a:prstGeom>
        </p:spPr>
      </p:pic>
      <p:pic>
        <p:nvPicPr>
          <p:cNvPr id="8" name="Picture 8" descr="proj_pers_03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662323" y="2064742"/>
            <a:ext cx="4312227" cy="862445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 bwMode="auto">
          <a:xfrm>
            <a:off x="20593050" y="0"/>
            <a:ext cx="4438650" cy="11704638"/>
          </a:xfrm>
          <a:prstGeom prst="rect">
            <a:avLst/>
          </a:prstGeom>
          <a:gradFill flip="none" rotWithShape="1">
            <a:gsLst>
              <a:gs pos="22000">
                <a:schemeClr val="tx1"/>
              </a:gs>
              <a:gs pos="32000">
                <a:schemeClr val="bg1"/>
              </a:gs>
              <a:gs pos="77000">
                <a:schemeClr val="bg1"/>
              </a:gs>
              <a:gs pos="87000">
                <a:schemeClr val="tx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2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7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err="1" smtClean="0">
                <a:latin typeface="Bookman Old Style" pitchFamily="18" charset="0"/>
              </a:rPr>
              <a:t>Cylindrical</a:t>
            </a:r>
            <a:r>
              <a:rPr lang="de-DE" sz="11500" b="1" dirty="0" smtClean="0">
                <a:latin typeface="Bookman Old Style" pitchFamily="18" charset="0"/>
              </a:rPr>
              <a:t> </a:t>
            </a:r>
            <a:r>
              <a:rPr lang="de-DE" sz="11500" b="1" dirty="0" err="1" smtClean="0">
                <a:latin typeface="Bookman Old Style" pitchFamily="18" charset="0"/>
              </a:rPr>
              <a:t>Projection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4" name="Picture 20" descr="zoom_cyl_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4400" y="2376000"/>
            <a:ext cx="15978803" cy="8006400"/>
          </a:xfrm>
          <a:prstGeom prst="rect">
            <a:avLst/>
          </a:prstGeom>
        </p:spPr>
      </p:pic>
      <p:pic>
        <p:nvPicPr>
          <p:cNvPr id="5" name="Picture 21" descr="zoom_cyl_0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4400" y="2376000"/>
            <a:ext cx="15978803" cy="8006400"/>
          </a:xfrm>
          <a:prstGeom prst="rect">
            <a:avLst/>
          </a:prstGeom>
        </p:spPr>
      </p:pic>
      <p:pic>
        <p:nvPicPr>
          <p:cNvPr id="6" name="Picture 22" descr="zoom_cyl_0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4400" y="2376000"/>
            <a:ext cx="15978803" cy="8006400"/>
          </a:xfrm>
          <a:prstGeom prst="rect">
            <a:avLst/>
          </a:prstGeom>
        </p:spPr>
      </p:pic>
      <p:pic>
        <p:nvPicPr>
          <p:cNvPr id="7" name="Picture 9" descr="proj_cyl_01.png"/>
          <p:cNvPicPr>
            <a:picLocks noChangeAspect="1"/>
          </p:cNvPicPr>
          <p:nvPr/>
        </p:nvPicPr>
        <p:blipFill>
          <a:blip r:embed="rId7"/>
          <a:srcRect t="19193" b="19193"/>
          <a:stretch>
            <a:fillRect/>
          </a:stretch>
        </p:blipFill>
        <p:spPr>
          <a:xfrm>
            <a:off x="20664000" y="3721903"/>
            <a:ext cx="4312800" cy="5314592"/>
          </a:xfrm>
          <a:prstGeom prst="rect">
            <a:avLst/>
          </a:prstGeom>
        </p:spPr>
      </p:pic>
      <p:pic>
        <p:nvPicPr>
          <p:cNvPr id="8" name="Picture 10" descr="proj_cyl_02.png"/>
          <p:cNvPicPr>
            <a:picLocks noChangeAspect="1"/>
          </p:cNvPicPr>
          <p:nvPr/>
        </p:nvPicPr>
        <p:blipFill>
          <a:blip r:embed="rId8"/>
          <a:srcRect t="19193" b="19193"/>
          <a:stretch>
            <a:fillRect/>
          </a:stretch>
        </p:blipFill>
        <p:spPr>
          <a:xfrm>
            <a:off x="20664000" y="3721903"/>
            <a:ext cx="4312800" cy="5314592"/>
          </a:xfrm>
          <a:prstGeom prst="rect">
            <a:avLst/>
          </a:prstGeom>
        </p:spPr>
      </p:pic>
      <p:pic>
        <p:nvPicPr>
          <p:cNvPr id="9" name="Picture 8" descr="proj_cyl_03.png"/>
          <p:cNvPicPr>
            <a:picLocks noChangeAspect="1"/>
          </p:cNvPicPr>
          <p:nvPr/>
        </p:nvPicPr>
        <p:blipFill>
          <a:blip r:embed="rId9"/>
          <a:srcRect t="19193" b="19193"/>
          <a:stretch>
            <a:fillRect/>
          </a:stretch>
        </p:blipFill>
        <p:spPr>
          <a:xfrm>
            <a:off x="20664000" y="3721894"/>
            <a:ext cx="4312800" cy="531464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spherical.jpg"/>
          <p:cNvPicPr>
            <a:picLocks noChangeAspect="1"/>
          </p:cNvPicPr>
          <p:nvPr/>
        </p:nvPicPr>
        <p:blipFill>
          <a:blip r:embed="rId3"/>
          <a:srcRect b="6741"/>
          <a:stretch>
            <a:fillRect/>
          </a:stretch>
        </p:blipFill>
        <p:spPr>
          <a:xfrm>
            <a:off x="1619249" y="0"/>
            <a:ext cx="25101309" cy="1170463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en-US" sz="11500" b="1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Spherical Projection</a:t>
            </a:r>
            <a:endParaRPr lang="de-DE" sz="115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err="1" smtClean="0">
                <a:latin typeface="Bookman Old Style" pitchFamily="18" charset="0"/>
              </a:rPr>
              <a:t>Perspective</a:t>
            </a:r>
            <a:r>
              <a:rPr lang="de-DE" sz="11500" b="1" dirty="0" smtClean="0">
                <a:latin typeface="Bookman Old Style" pitchFamily="18" charset="0"/>
              </a:rPr>
              <a:t> vs. </a:t>
            </a:r>
            <a:r>
              <a:rPr lang="de-DE" sz="11500" b="1" dirty="0" err="1" smtClean="0">
                <a:latin typeface="Bookman Old Style" pitchFamily="18" charset="0"/>
              </a:rPr>
              <a:t>Curved</a:t>
            </a:r>
            <a:endParaRPr lang="de-DE" sz="11500" b="1" dirty="0">
              <a:latin typeface="Bookman Old Style" pitchFamily="18" charset="0"/>
            </a:endParaRPr>
          </a:p>
        </p:txBody>
      </p:sp>
      <p:graphicFrame>
        <p:nvGraphicFramePr>
          <p:cNvPr id="4" name="Table 5"/>
          <p:cNvGraphicFramePr>
            <a:graphicFrameLocks noGrp="1"/>
          </p:cNvGraphicFramePr>
          <p:nvPr/>
        </p:nvGraphicFramePr>
        <p:xfrm>
          <a:off x="5771212" y="2761963"/>
          <a:ext cx="16753176" cy="5029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25790"/>
                <a:gridCol w="8227386"/>
              </a:tblGrid>
              <a:tr h="1177114">
                <a:tc>
                  <a:txBody>
                    <a:bodyPr/>
                    <a:lstStyle/>
                    <a:p>
                      <a:pPr algn="ctr"/>
                      <a:r>
                        <a:rPr lang="en-US" sz="6000" baseline="0" dirty="0" smtClean="0">
                          <a:solidFill>
                            <a:srgbClr val="000000"/>
                          </a:solidFill>
                        </a:rPr>
                        <a:t>Perspective</a:t>
                      </a:r>
                      <a:endParaRPr lang="en-US" sz="3200" baseline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 smtClean="0">
                          <a:solidFill>
                            <a:srgbClr val="000000"/>
                          </a:solidFill>
                        </a:rPr>
                        <a:t>Curved</a:t>
                      </a:r>
                      <a:endParaRPr lang="en-US" sz="6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963093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4800" baseline="0" dirty="0" smtClean="0">
                          <a:solidFill>
                            <a:srgbClr val="339933"/>
                          </a:solidFill>
                        </a:rPr>
                        <a:t>Close to human perception</a:t>
                      </a:r>
                      <a:endParaRPr lang="en-US" sz="4800" dirty="0">
                        <a:solidFill>
                          <a:srgbClr val="339933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4800" dirty="0" smtClean="0">
                          <a:solidFill>
                            <a:srgbClr val="A50021"/>
                          </a:solidFill>
                        </a:rPr>
                        <a:t>Straight</a:t>
                      </a:r>
                      <a:r>
                        <a:rPr lang="en-US" sz="4800" baseline="0" dirty="0" smtClean="0">
                          <a:solidFill>
                            <a:srgbClr val="A50021"/>
                          </a:solidFill>
                        </a:rPr>
                        <a:t> lines </a:t>
                      </a:r>
                      <a:r>
                        <a:rPr lang="en-US" sz="4800" baseline="0" dirty="0" smtClean="0">
                          <a:solidFill>
                            <a:srgbClr val="A50021"/>
                          </a:solidFill>
                          <a:sym typeface="Wingdings" pitchFamily="2" charset="2"/>
                        </a:rPr>
                        <a:t> curved</a:t>
                      </a:r>
                      <a:endParaRPr lang="en-US" sz="4800" dirty="0">
                        <a:solidFill>
                          <a:srgbClr val="A5002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963093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4800" dirty="0" smtClean="0">
                          <a:solidFill>
                            <a:srgbClr val="339933"/>
                          </a:solidFill>
                        </a:rPr>
                        <a:t>Straight</a:t>
                      </a:r>
                      <a:r>
                        <a:rPr lang="en-US" sz="4800" baseline="0" dirty="0" smtClean="0">
                          <a:solidFill>
                            <a:srgbClr val="339933"/>
                          </a:solidFill>
                        </a:rPr>
                        <a:t> lines </a:t>
                      </a:r>
                      <a:r>
                        <a:rPr lang="en-US" sz="4800" baseline="0" dirty="0" smtClean="0">
                          <a:solidFill>
                            <a:srgbClr val="339933"/>
                          </a:solidFill>
                          <a:sym typeface="Wingdings" pitchFamily="2" charset="2"/>
                        </a:rPr>
                        <a:t> straight</a:t>
                      </a:r>
                      <a:endParaRPr lang="en-US" sz="4800" dirty="0">
                        <a:solidFill>
                          <a:srgbClr val="339933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4800" dirty="0" smtClean="0">
                          <a:solidFill>
                            <a:srgbClr val="A50021"/>
                          </a:solidFill>
                        </a:rPr>
                        <a:t>Feels</a:t>
                      </a:r>
                      <a:r>
                        <a:rPr lang="en-US" sz="4800" baseline="0" dirty="0" smtClean="0">
                          <a:solidFill>
                            <a:srgbClr val="A50021"/>
                          </a:solidFill>
                        </a:rPr>
                        <a:t> flat</a:t>
                      </a:r>
                      <a:endParaRPr lang="en-US" sz="4800" dirty="0">
                        <a:solidFill>
                          <a:srgbClr val="A5002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963093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4800" dirty="0" smtClean="0">
                          <a:solidFill>
                            <a:srgbClr val="A50021"/>
                          </a:solidFill>
                        </a:rPr>
                        <a:t>Wide</a:t>
                      </a:r>
                      <a:r>
                        <a:rPr lang="en-US" sz="4800" baseline="0" dirty="0" smtClean="0">
                          <a:solidFill>
                            <a:srgbClr val="A50021"/>
                          </a:solidFill>
                        </a:rPr>
                        <a:t> angle distorted</a:t>
                      </a:r>
                      <a:endParaRPr lang="en-US" sz="4800" dirty="0">
                        <a:solidFill>
                          <a:srgbClr val="A5002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4800" dirty="0" smtClean="0">
                          <a:solidFill>
                            <a:srgbClr val="339933"/>
                          </a:solidFill>
                        </a:rPr>
                        <a:t>Whole FOV possible</a:t>
                      </a:r>
                      <a:endParaRPr lang="en-US" sz="4800" dirty="0">
                        <a:solidFill>
                          <a:srgbClr val="339933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963093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= Best for narrow angles</a:t>
                      </a:r>
                      <a:endParaRPr lang="en-US" sz="4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= Best for wide angles</a:t>
                      </a:r>
                      <a:endParaRPr lang="en-US" sz="4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3" descr="zoom_pers_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32914" y="8207297"/>
            <a:ext cx="6009032" cy="3010910"/>
          </a:xfrm>
          <a:prstGeom prst="rect">
            <a:avLst/>
          </a:prstGeom>
          <a:ln w="254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" name="Picture 7" descr="spheric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395864" y="8207952"/>
            <a:ext cx="6019200" cy="3009600"/>
          </a:xfrm>
          <a:prstGeom prst="rect">
            <a:avLst/>
          </a:prstGeom>
          <a:ln w="254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 bwMode="auto">
          <a:xfrm>
            <a:off x="0" y="2724150"/>
            <a:ext cx="28295600" cy="69723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5000">
                <a:schemeClr val="bg1"/>
              </a:gs>
              <a:gs pos="85000">
                <a:schemeClr val="bg1"/>
              </a:gs>
              <a:gs pos="100000">
                <a:schemeClr val="tx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2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7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err="1" smtClean="0">
                <a:latin typeface="Bookman Old Style" pitchFamily="18" charset="0"/>
              </a:rPr>
              <a:t>Projection</a:t>
            </a:r>
            <a:r>
              <a:rPr lang="de-DE" sz="11500" b="1" dirty="0" smtClean="0">
                <a:latin typeface="Bookman Old Style" pitchFamily="18" charset="0"/>
              </a:rPr>
              <a:t> Transition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proj_warp_t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400637" y="2848841"/>
            <a:ext cx="13494326" cy="6747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err="1" smtClean="0">
                <a:latin typeface="Bookman Old Style" pitchFamily="18" charset="0"/>
              </a:rPr>
              <a:t>Projection</a:t>
            </a:r>
            <a:r>
              <a:rPr lang="de-DE" sz="11500" b="1" dirty="0" smtClean="0">
                <a:latin typeface="Bookman Old Style" pitchFamily="18" charset="0"/>
              </a:rPr>
              <a:t> Demo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projecti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561600" y="2808000"/>
            <a:ext cx="9168000" cy="68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smtClean="0">
                <a:latin typeface="Bookman Old Style" pitchFamily="18" charset="0"/>
              </a:rPr>
              <a:t>Dynamic Tone Mapping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Picture 7" descr="StJam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15604" y="2264208"/>
            <a:ext cx="25628204" cy="893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0961926" y="9601200"/>
            <a:ext cx="888423" cy="1295399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333999" y="6648450"/>
            <a:ext cx="704852" cy="888687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ark_origin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9144" y="-3048"/>
            <a:ext cx="8750986" cy="11704638"/>
          </a:xfrm>
          <a:prstGeom prst="rect">
            <a:avLst/>
          </a:prstGeom>
        </p:spPr>
      </p:pic>
      <p:pic>
        <p:nvPicPr>
          <p:cNvPr id="7" name="Picture 5" descr="haze_origina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54199" y="-3048"/>
            <a:ext cx="8750985" cy="11704638"/>
          </a:xfrm>
          <a:prstGeom prst="rect">
            <a:avLst/>
          </a:prstGeom>
        </p:spPr>
      </p:pic>
      <p:pic>
        <p:nvPicPr>
          <p:cNvPr id="8" name="Picture 6" descr="dark_mappe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9144" y="0"/>
            <a:ext cx="8750986" cy="11704638"/>
          </a:xfrm>
          <a:prstGeom prst="rect">
            <a:avLst/>
          </a:prstGeom>
        </p:spPr>
      </p:pic>
      <p:pic>
        <p:nvPicPr>
          <p:cNvPr id="9" name="Picture 7" descr="haze_mapped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57247" y="0"/>
            <a:ext cx="8750985" cy="1170463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en-US" sz="11500" b="1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Dynamic Tone Mapping</a:t>
            </a:r>
            <a:endParaRPr lang="de-DE" sz="11500" b="1" dirty="0">
              <a:latin typeface="Bookman Old Style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smtClean="0">
                <a:latin typeface="Bookman Old Style" pitchFamily="18" charset="0"/>
              </a:rPr>
              <a:t>Tone Mapping Demo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tonemappin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561600" y="2808000"/>
            <a:ext cx="9168000" cy="68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smtClean="0">
                <a:latin typeface="Bookman Old Style" pitchFamily="18" charset="0"/>
              </a:rPr>
              <a:t>B I G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Picture 6" descr="StJam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5549" y="2170868"/>
            <a:ext cx="21084502" cy="735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588588" y="9858509"/>
            <a:ext cx="1199071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3,600,000,000 Pixels</a:t>
            </a:r>
          </a:p>
        </p:txBody>
      </p:sp>
      <p:pic>
        <p:nvPicPr>
          <p:cNvPr id="10" name="Picture 6" descr="Sea5"/>
          <p:cNvPicPr>
            <a:picLocks noChangeAspect="1" noChangeArrowheads="1"/>
          </p:cNvPicPr>
          <p:nvPr/>
        </p:nvPicPr>
        <p:blipFill>
          <a:blip r:embed="rId4">
            <a:lum bright="20000" contrast="40000"/>
          </a:blip>
          <a:srcRect/>
          <a:stretch>
            <a:fillRect/>
          </a:stretch>
        </p:blipFill>
        <p:spPr bwMode="auto">
          <a:xfrm>
            <a:off x="15434896" y="3188189"/>
            <a:ext cx="12360524" cy="7245349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cxnSp>
        <p:nvCxnSpPr>
          <p:cNvPr id="12" name="Gerade Verbindung 11"/>
          <p:cNvCxnSpPr/>
          <p:nvPr/>
        </p:nvCxnSpPr>
        <p:spPr bwMode="auto">
          <a:xfrm rot="5400000">
            <a:off x="13862450" y="3461147"/>
            <a:ext cx="1852609" cy="123110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Gerade Verbindung 13"/>
          <p:cNvCxnSpPr/>
          <p:nvPr/>
        </p:nvCxnSpPr>
        <p:spPr bwMode="auto">
          <a:xfrm rot="16200000" flipV="1">
            <a:off x="12128899" y="7199708"/>
            <a:ext cx="5324478" cy="122635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Rechteck 14"/>
          <p:cNvSpPr/>
          <p:nvPr/>
        </p:nvSpPr>
        <p:spPr bwMode="auto">
          <a:xfrm>
            <a:off x="14177963" y="4993480"/>
            <a:ext cx="216693" cy="159545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2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7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err="1" smtClean="0">
                <a:latin typeface="Bookman Old Style" pitchFamily="18" charset="0"/>
              </a:rPr>
              <a:t>Conclusion</a:t>
            </a:r>
            <a:endParaRPr lang="de-DE" sz="11500" b="1" dirty="0">
              <a:latin typeface="Bookman Old Style" pitchFamily="18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14750" y="2467087"/>
            <a:ext cx="23166388" cy="8643736"/>
          </a:xfrm>
        </p:spPr>
        <p:txBody>
          <a:bodyPr/>
          <a:lstStyle/>
          <a:p>
            <a:pPr algn="l"/>
            <a:r>
              <a:rPr lang="en-US" sz="7200" dirty="0" smtClean="0"/>
              <a:t>System for capturing Gigapixel images</a:t>
            </a:r>
          </a:p>
          <a:p>
            <a:pPr algn="l"/>
            <a:r>
              <a:rPr lang="en-US" sz="7200" dirty="0" smtClean="0"/>
              <a:t>Novel viewer</a:t>
            </a:r>
          </a:p>
          <a:p>
            <a:pPr lvl="1"/>
            <a:r>
              <a:rPr lang="en-US" sz="6000" dirty="0" smtClean="0"/>
              <a:t>Dynamically adapts </a:t>
            </a:r>
            <a:r>
              <a:rPr lang="en-US" sz="6000" b="1" dirty="0" smtClean="0"/>
              <a:t>projection</a:t>
            </a:r>
            <a:r>
              <a:rPr lang="en-US" sz="6000" dirty="0" smtClean="0"/>
              <a:t> to field of view</a:t>
            </a:r>
          </a:p>
          <a:p>
            <a:pPr lvl="1"/>
            <a:r>
              <a:rPr lang="en-US" sz="6000" dirty="0" smtClean="0"/>
              <a:t>Dynamically adapts </a:t>
            </a:r>
            <a:r>
              <a:rPr lang="en-US" sz="6000" b="1" dirty="0" smtClean="0"/>
              <a:t>tone adjustment</a:t>
            </a:r>
          </a:p>
          <a:p>
            <a:pPr algn="l"/>
            <a:r>
              <a:rPr lang="en-US" sz="7200" dirty="0" smtClean="0"/>
              <a:t>HD View</a:t>
            </a:r>
          </a:p>
          <a:p>
            <a:pPr lvl="1"/>
            <a:r>
              <a:rPr lang="en-US" sz="6000" dirty="0" smtClean="0"/>
              <a:t>Runs in web browser</a:t>
            </a:r>
          </a:p>
          <a:p>
            <a:pPr lvl="1"/>
            <a:r>
              <a:rPr lang="en-US" sz="6000" dirty="0" smtClean="0"/>
              <a:t>Implements novel viewer features</a:t>
            </a:r>
          </a:p>
          <a:p>
            <a:pPr algn="l">
              <a:buSzPct val="100000"/>
              <a:buFont typeface="Bookman Old Style" pitchFamily="18" charset="0"/>
              <a:buChar char="·"/>
            </a:pPr>
            <a:endParaRPr lang="de-DE" sz="8000" dirty="0" smtClean="0">
              <a:latin typeface="Bookman Old Style" pitchFamily="18" charset="0"/>
            </a:endParaRPr>
          </a:p>
        </p:txBody>
      </p:sp>
      <p:pic>
        <p:nvPicPr>
          <p:cNvPr id="4" name="Picture 4" descr="HDView_Logo_Proto_Med.jpg">
            <a:hlinkClick r:id="rId3" action="ppaction://program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22695" y="7611706"/>
            <a:ext cx="6785055" cy="2694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orte 16"/>
          <p:cNvSpPr/>
          <p:nvPr/>
        </p:nvSpPr>
        <p:spPr bwMode="auto">
          <a:xfrm>
            <a:off x="13192125" y="10847388"/>
            <a:ext cx="1962150" cy="1219200"/>
          </a:xfrm>
          <a:prstGeom prst="pie">
            <a:avLst>
              <a:gd name="adj1" fmla="val 11332190"/>
              <a:gd name="adj2" fmla="val 20898232"/>
            </a:avLst>
          </a:prstGeom>
          <a:solidFill>
            <a:srgbClr val="FF8989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2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7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smtClean="0">
                <a:latin typeface="Bookman Old Style" pitchFamily="18" charset="0"/>
              </a:rPr>
              <a:t>W I D E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Picture 6" descr="StJam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5549" y="2170868"/>
            <a:ext cx="21084502" cy="735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Freeform 6"/>
          <p:cNvSpPr>
            <a:spLocks/>
          </p:cNvSpPr>
          <p:nvPr/>
        </p:nvSpPr>
        <p:spPr bwMode="auto">
          <a:xfrm>
            <a:off x="3609976" y="9525000"/>
            <a:ext cx="21059774" cy="1943100"/>
          </a:xfrm>
          <a:custGeom>
            <a:avLst/>
            <a:gdLst>
              <a:gd name="T0" fmla="*/ 0 w 5177"/>
              <a:gd name="T1" fmla="*/ 0 h 1027"/>
              <a:gd name="T2" fmla="*/ 4133850 w 5177"/>
              <a:gd name="T3" fmla="*/ 1630362 h 1027"/>
              <a:gd name="T4" fmla="*/ 8218488 w 5177"/>
              <a:gd name="T5" fmla="*/ 0 h 1027"/>
              <a:gd name="T6" fmla="*/ 0 60000 65536"/>
              <a:gd name="T7" fmla="*/ 0 60000 65536"/>
              <a:gd name="T8" fmla="*/ 0 60000 65536"/>
              <a:gd name="T9" fmla="*/ 0 w 5177"/>
              <a:gd name="T10" fmla="*/ 0 h 1027"/>
              <a:gd name="T11" fmla="*/ 5177 w 5177"/>
              <a:gd name="T12" fmla="*/ 1027 h 10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177" h="1027">
                <a:moveTo>
                  <a:pt x="0" y="0"/>
                </a:moveTo>
                <a:lnTo>
                  <a:pt x="2604" y="1027"/>
                </a:lnTo>
                <a:lnTo>
                  <a:pt x="5177" y="0"/>
                </a:lnTo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1831300" y="9663834"/>
            <a:ext cx="4633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150 degrees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0401270" y="9978304"/>
            <a:ext cx="762260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“Normal” </a:t>
            </a:r>
            <a:r>
              <a:rPr lang="en-US" sz="4000" dirty="0" smtClean="0">
                <a:solidFill>
                  <a:schemeClr val="bg1"/>
                </a:solidFill>
              </a:rPr>
              <a:t>perspective</a:t>
            </a:r>
            <a:br>
              <a:rPr lang="en-US" sz="4000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projections  cause </a:t>
            </a:r>
            <a:r>
              <a:rPr lang="en-US" sz="4000" dirty="0">
                <a:solidFill>
                  <a:schemeClr val="bg1"/>
                </a:solidFill>
              </a:rPr>
              <a:t>distortions.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smtClean="0">
                <a:latin typeface="Bookman Old Style" pitchFamily="18" charset="0"/>
              </a:rPr>
              <a:t>D E </a:t>
            </a:r>
            <a:r>
              <a:rPr lang="de-DE" sz="11500" b="1" dirty="0" err="1" smtClean="0">
                <a:latin typeface="Bookman Old Style" pitchFamily="18" charset="0"/>
              </a:rPr>
              <a:t>E</a:t>
            </a:r>
            <a:r>
              <a:rPr lang="de-DE" sz="11500" b="1" dirty="0" smtClean="0">
                <a:latin typeface="Bookman Old Style" pitchFamily="18" charset="0"/>
              </a:rPr>
              <a:t> P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Picture 6" descr="StJam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5549" y="2170868"/>
            <a:ext cx="21084502" cy="735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7907000" y="3810000"/>
            <a:ext cx="2251364" cy="4606636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lg" len="lg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 flipH="1">
            <a:off x="6819899" y="2971800"/>
            <a:ext cx="8058151" cy="8191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lg" len="lg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8409691" y="9845099"/>
            <a:ext cx="11476219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800" dirty="0">
                <a:solidFill>
                  <a:schemeClr val="bg1"/>
                </a:solidFill>
              </a:rPr>
              <a:t>High Dynamic Range</a:t>
            </a: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14977630" y="2378941"/>
            <a:ext cx="366318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100X variation</a:t>
            </a:r>
            <a:br>
              <a:rPr lang="en-US" sz="4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</a:br>
            <a:r>
              <a:rPr lang="en-US" sz="4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in </a:t>
            </a:r>
            <a:r>
              <a:rPr lang="en-US" sz="40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Radiance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err="1" smtClean="0">
                <a:latin typeface="Bookman Old Style" pitchFamily="18" charset="0"/>
              </a:rPr>
              <a:t>Viewing</a:t>
            </a:r>
            <a:r>
              <a:rPr lang="de-DE" sz="11500" b="1" dirty="0" smtClean="0">
                <a:latin typeface="Bookman Old Style" pitchFamily="18" charset="0"/>
              </a:rPr>
              <a:t> Gigapixel Images</a:t>
            </a:r>
            <a:endParaRPr lang="de-DE" sz="11500" b="1" dirty="0">
              <a:latin typeface="Bookman Old Style" pitchFamily="18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62350" y="3238499"/>
            <a:ext cx="23318788" cy="7391401"/>
          </a:xfrm>
        </p:spPr>
        <p:txBody>
          <a:bodyPr/>
          <a:lstStyle/>
          <a:p>
            <a:pPr algn="l">
              <a:buSzPct val="100000"/>
              <a:buNone/>
            </a:pPr>
            <a:r>
              <a:rPr lang="de-DE" sz="8000" dirty="0" smtClean="0">
                <a:latin typeface="Bookman Old Style" pitchFamily="18" charset="0"/>
              </a:rPr>
              <a:t>Resolution &gt;&gt; Display</a:t>
            </a:r>
          </a:p>
          <a:p>
            <a:pPr algn="l">
              <a:buSzPct val="100000"/>
              <a:buFont typeface="Bookman Old Style" pitchFamily="18" charset="0"/>
              <a:buChar char="·"/>
            </a:pPr>
            <a:endParaRPr lang="de-DE" sz="8000" dirty="0" smtClean="0">
              <a:latin typeface="Bookman Old Style" pitchFamily="18" charset="0"/>
            </a:endParaRPr>
          </a:p>
          <a:p>
            <a:pPr algn="l">
              <a:buSzPct val="100000"/>
              <a:buNone/>
            </a:pPr>
            <a:r>
              <a:rPr lang="de-DE" sz="8000" dirty="0" smtClean="0">
                <a:latin typeface="Bookman Old Style" pitchFamily="18" charset="0"/>
              </a:rPr>
              <a:t>Dynamic Range &gt;&gt; Display</a:t>
            </a:r>
          </a:p>
          <a:p>
            <a:pPr algn="l">
              <a:buSzPct val="100000"/>
              <a:buFont typeface="Bookman Old Style" pitchFamily="18" charset="0"/>
              <a:buChar char="·"/>
            </a:pPr>
            <a:endParaRPr lang="de-DE" sz="8000" dirty="0" smtClean="0">
              <a:latin typeface="Bookman Old Style" pitchFamily="18" charset="0"/>
            </a:endParaRPr>
          </a:p>
          <a:p>
            <a:pPr algn="l">
              <a:buSzPct val="100000"/>
              <a:buNone/>
            </a:pPr>
            <a:r>
              <a:rPr lang="de-DE" sz="8000" dirty="0" smtClean="0">
                <a:latin typeface="Bookman Old Style" pitchFamily="18" charset="0"/>
              </a:rPr>
              <a:t>Field </a:t>
            </a:r>
            <a:r>
              <a:rPr lang="de-DE" sz="8000" dirty="0" err="1" smtClean="0">
                <a:latin typeface="Bookman Old Style" pitchFamily="18" charset="0"/>
              </a:rPr>
              <a:t>of</a:t>
            </a:r>
            <a:r>
              <a:rPr lang="de-DE" sz="8000" dirty="0" smtClean="0">
                <a:latin typeface="Bookman Old Style" pitchFamily="18" charset="0"/>
              </a:rPr>
              <a:t> View &gt;&gt; Display</a:t>
            </a:r>
          </a:p>
          <a:p>
            <a:pPr algn="l">
              <a:buSzPct val="100000"/>
              <a:buFont typeface="Bookman Old Style" pitchFamily="18" charset="0"/>
              <a:buChar char="·"/>
            </a:pPr>
            <a:endParaRPr lang="de-DE" sz="8000" dirty="0" smtClean="0">
              <a:latin typeface="Bookman Old Style" pitchFamily="18" charset="0"/>
            </a:endParaRPr>
          </a:p>
        </p:txBody>
      </p:sp>
      <p:pic>
        <p:nvPicPr>
          <p:cNvPr id="4" name="Picture 5" descr="StJam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58012" y="3067348"/>
            <a:ext cx="4533238" cy="158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Sea5"/>
          <p:cNvPicPr>
            <a:picLocks noChangeAspect="1" noChangeArrowheads="1"/>
          </p:cNvPicPr>
          <p:nvPr/>
        </p:nvPicPr>
        <p:blipFill>
          <a:blip r:embed="rId4" cstate="print">
            <a:lum bright="20000" contrast="40000"/>
          </a:blip>
          <a:srcRect/>
          <a:stretch>
            <a:fillRect/>
          </a:stretch>
        </p:blipFill>
        <p:spPr bwMode="auto">
          <a:xfrm>
            <a:off x="21126993" y="2896651"/>
            <a:ext cx="3257007" cy="1909154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9613379" y="10897422"/>
            <a:ext cx="27859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150 degrees</a:t>
            </a:r>
          </a:p>
        </p:txBody>
      </p:sp>
      <p:pic>
        <p:nvPicPr>
          <p:cNvPr id="10" name="Picture 5" descr="StJam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759599" y="8453301"/>
            <a:ext cx="4493510" cy="156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4" descr="dark_origina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998514" y="5419156"/>
            <a:ext cx="1804335" cy="2467544"/>
          </a:xfrm>
          <a:prstGeom prst="rect">
            <a:avLst/>
          </a:prstGeom>
          <a:ln w="31750">
            <a:solidFill>
              <a:srgbClr val="FF0000"/>
            </a:solidFill>
          </a:ln>
        </p:spPr>
      </p:pic>
      <p:pic>
        <p:nvPicPr>
          <p:cNvPr id="13" name="Picture 15" descr="haze_origina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045348" y="5419156"/>
            <a:ext cx="1804335" cy="2467544"/>
          </a:xfrm>
          <a:prstGeom prst="rect">
            <a:avLst/>
          </a:prstGeom>
          <a:ln w="31750">
            <a:solidFill>
              <a:srgbClr val="FF0000"/>
            </a:solidFill>
          </a:ln>
        </p:spPr>
      </p:pic>
      <p:cxnSp>
        <p:nvCxnSpPr>
          <p:cNvPr id="15" name="Gerade Verbindung 14"/>
          <p:cNvCxnSpPr/>
          <p:nvPr/>
        </p:nvCxnSpPr>
        <p:spPr bwMode="auto">
          <a:xfrm rot="10800000" flipV="1">
            <a:off x="18840452" y="2871788"/>
            <a:ext cx="2243136" cy="86201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Gerade Verbindung 16"/>
          <p:cNvCxnSpPr/>
          <p:nvPr/>
        </p:nvCxnSpPr>
        <p:spPr bwMode="auto">
          <a:xfrm rot="10800000">
            <a:off x="18859503" y="3771902"/>
            <a:ext cx="2238373" cy="1062036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Torte 18"/>
          <p:cNvSpPr/>
          <p:nvPr/>
        </p:nvSpPr>
        <p:spPr bwMode="auto">
          <a:xfrm>
            <a:off x="20035837" y="10237788"/>
            <a:ext cx="1962150" cy="1219200"/>
          </a:xfrm>
          <a:prstGeom prst="pie">
            <a:avLst>
              <a:gd name="adj1" fmla="val 12004853"/>
              <a:gd name="adj2" fmla="val 20363644"/>
            </a:avLst>
          </a:prstGeom>
          <a:solidFill>
            <a:srgbClr val="FF8989"/>
          </a:solidFill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2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7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8759488" y="10006014"/>
            <a:ext cx="4481511" cy="848560"/>
          </a:xfrm>
          <a:custGeom>
            <a:avLst/>
            <a:gdLst>
              <a:gd name="T0" fmla="*/ 0 w 5177"/>
              <a:gd name="T1" fmla="*/ 0 h 1027"/>
              <a:gd name="T2" fmla="*/ 4133850 w 5177"/>
              <a:gd name="T3" fmla="*/ 1630362 h 1027"/>
              <a:gd name="T4" fmla="*/ 8218488 w 5177"/>
              <a:gd name="T5" fmla="*/ 0 h 1027"/>
              <a:gd name="T6" fmla="*/ 0 60000 65536"/>
              <a:gd name="T7" fmla="*/ 0 60000 65536"/>
              <a:gd name="T8" fmla="*/ 0 60000 65536"/>
              <a:gd name="T9" fmla="*/ 0 w 5177"/>
              <a:gd name="T10" fmla="*/ 0 h 1027"/>
              <a:gd name="T11" fmla="*/ 5177 w 5177"/>
              <a:gd name="T12" fmla="*/ 1027 h 10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177" h="1027">
                <a:moveTo>
                  <a:pt x="0" y="0"/>
                </a:moveTo>
                <a:lnTo>
                  <a:pt x="2604" y="1027"/>
                </a:lnTo>
                <a:lnTo>
                  <a:pt x="5177" y="0"/>
                </a:lnTo>
              </a:path>
            </a:pathLst>
          </a:cu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19018"/>
            <a:ext cx="25466675" cy="1951037"/>
          </a:xfrm>
          <a:effectLst/>
        </p:spPr>
        <p:txBody>
          <a:bodyPr/>
          <a:lstStyle/>
          <a:p>
            <a:r>
              <a:rPr lang="de-DE" sz="11500" b="1" dirty="0" smtClean="0">
                <a:latin typeface="Bookman Old Style" pitchFamily="18" charset="0"/>
              </a:rPr>
              <a:t>Capture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3" name="Squamis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355250" y="6518100"/>
            <a:ext cx="7020000" cy="4680000"/>
          </a:xfrm>
          <a:prstGeom prst="rect">
            <a:avLst/>
          </a:prstGeom>
          <a:noFill/>
          <a:ln w="254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4" name="Picture 5" descr="\\mcohen\KerryPark\Pano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5250" y="2198100"/>
            <a:ext cx="18000000" cy="3935666"/>
          </a:xfrm>
          <a:prstGeom prst="rect">
            <a:avLst/>
          </a:prstGeom>
          <a:noFill/>
          <a:ln w="254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5" name="Picture 6" descr="\\mcohen\KerryPark\Rig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56580" y="2198100"/>
            <a:ext cx="7160157" cy="9000000"/>
          </a:xfrm>
          <a:prstGeom prst="rect">
            <a:avLst/>
          </a:prstGeom>
          <a:noFill/>
          <a:ln w="254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Grafik 7" descr="camera_01.jpg"/>
          <p:cNvPicPr>
            <a:picLocks noChangeAspect="1"/>
          </p:cNvPicPr>
          <p:nvPr/>
        </p:nvPicPr>
        <p:blipFill>
          <a:blip r:embed="rId7"/>
          <a:srcRect l="15656" t="16912" r="3976" b="9279"/>
          <a:stretch>
            <a:fillRect/>
          </a:stretch>
        </p:blipFill>
        <p:spPr>
          <a:xfrm>
            <a:off x="8686458" y="6518100"/>
            <a:ext cx="3395183" cy="4680000"/>
          </a:xfrm>
          <a:prstGeom prst="rect">
            <a:avLst/>
          </a:prstGeom>
          <a:ln w="254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9" name="Grafik 8" descr="camera_02.jpg"/>
          <p:cNvPicPr>
            <a:picLocks noChangeAspect="1"/>
          </p:cNvPicPr>
          <p:nvPr/>
        </p:nvPicPr>
        <p:blipFill>
          <a:blip r:embed="rId8"/>
          <a:srcRect l="10615"/>
          <a:stretch>
            <a:fillRect/>
          </a:stretch>
        </p:blipFill>
        <p:spPr>
          <a:xfrm>
            <a:off x="12392850" y="6518100"/>
            <a:ext cx="6957548" cy="4680000"/>
          </a:xfrm>
          <a:prstGeom prst="rect">
            <a:avLst/>
          </a:prstGeom>
          <a:ln w="25400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 bwMode="auto">
          <a:xfrm>
            <a:off x="0" y="2473036"/>
            <a:ext cx="28295600" cy="8749146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20000">
                <a:schemeClr val="bg1"/>
              </a:gs>
              <a:gs pos="80000">
                <a:schemeClr val="bg1"/>
              </a:gs>
              <a:gs pos="100000">
                <a:schemeClr val="tx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25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7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4463" y="209518"/>
            <a:ext cx="25466675" cy="1951037"/>
          </a:xfrm>
          <a:effectLst/>
        </p:spPr>
        <p:txBody>
          <a:bodyPr/>
          <a:lstStyle/>
          <a:p>
            <a:r>
              <a:rPr lang="de-DE" sz="11500" b="1" dirty="0" smtClean="0">
                <a:latin typeface="Bookman Old Style" pitchFamily="18" charset="0"/>
              </a:rPr>
              <a:t>Capture Pipeline</a:t>
            </a:r>
            <a:endParaRPr lang="de-DE" sz="11500" b="1" dirty="0">
              <a:latin typeface="Bookman Old Style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0149" y="2692175"/>
            <a:ext cx="16455303" cy="819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12146" y="4291445"/>
            <a:ext cx="3787856" cy="3500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Grafik 17" descr="pipeline_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2740" y="0"/>
            <a:ext cx="7930119" cy="11704638"/>
          </a:xfrm>
          <a:prstGeom prst="rect">
            <a:avLst/>
          </a:prstGeom>
        </p:spPr>
      </p:pic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18116550" y="1210975"/>
            <a:ext cx="10179049" cy="1443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solidFill>
                  <a:schemeClr val="bg1"/>
                </a:solidFill>
                <a:latin typeface="Calibri" pitchFamily="34" charset="0"/>
              </a:rPr>
              <a:t>RAW</a:t>
            </a:r>
            <a:endParaRPr lang="en-US" sz="115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9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7|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2.9"/>
</p:tagLst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25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7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25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7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213</Words>
  <Application>Microsoft Office PowerPoint</Application>
  <PresentationFormat>Benutzerdefiniert</PresentationFormat>
  <Paragraphs>100</Paragraphs>
  <Slides>30</Slides>
  <Notes>30</Notes>
  <HiddenSlides>2</HiddenSlides>
  <MMClips>5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30</vt:i4>
      </vt:variant>
    </vt:vector>
  </HeadingPairs>
  <TitlesOfParts>
    <vt:vector size="31" baseType="lpstr">
      <vt:lpstr>Custom Design</vt:lpstr>
      <vt:lpstr>Folie 1</vt:lpstr>
      <vt:lpstr>B I G</vt:lpstr>
      <vt:lpstr>B I G</vt:lpstr>
      <vt:lpstr>W I D E</vt:lpstr>
      <vt:lpstr>D E E P</vt:lpstr>
      <vt:lpstr>Viewing Gigapixel Images</vt:lpstr>
      <vt:lpstr>Capture</vt:lpstr>
      <vt:lpstr>Capture Pipeline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Radiometric Alignment</vt:lpstr>
      <vt:lpstr>Radiometric Alignment</vt:lpstr>
      <vt:lpstr>Tile Pyramid</vt:lpstr>
      <vt:lpstr>Viewer Demo</vt:lpstr>
      <vt:lpstr>Perspective Projection</vt:lpstr>
      <vt:lpstr>Cylindrical Projection</vt:lpstr>
      <vt:lpstr>Spherical Projection</vt:lpstr>
      <vt:lpstr>Perspective vs. Curved</vt:lpstr>
      <vt:lpstr>Projection Transition</vt:lpstr>
      <vt:lpstr>Projection Demo</vt:lpstr>
      <vt:lpstr>Dynamic Tone Mapping</vt:lpstr>
      <vt:lpstr>Dynamic Tone Mapping</vt:lpstr>
      <vt:lpstr>Tone Mapping Demo</vt:lpstr>
      <vt:lpstr>Conclusion</vt:lpstr>
    </vt:vector>
  </TitlesOfParts>
  <Company>Universität Konstanz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panse</dc:creator>
  <cp:lastModifiedBy>Windows-Benutzer</cp:lastModifiedBy>
  <cp:revision>282</cp:revision>
  <dcterms:created xsi:type="dcterms:W3CDTF">2005-03-21T10:01:00Z</dcterms:created>
  <dcterms:modified xsi:type="dcterms:W3CDTF">2008-07-08T09:41:26Z</dcterms:modified>
</cp:coreProperties>
</file>